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9" r:id="rId14"/>
    <p:sldId id="267" r:id="rId15"/>
    <p:sldId id="266" r:id="rId16"/>
    <p:sldId id="277" r:id="rId17"/>
    <p:sldId id="278" r:id="rId18"/>
    <p:sldId id="280" r:id="rId19"/>
    <p:sldId id="268" r:id="rId20"/>
    <p:sldId id="269" r:id="rId21"/>
    <p:sldId id="270" r:id="rId22"/>
    <p:sldId id="271" r:id="rId23"/>
    <p:sldId id="272" r:id="rId24"/>
    <p:sldId id="274" r:id="rId25"/>
    <p:sldId id="273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Fox" initials="RF" lastIdx="1" clrIdx="0">
    <p:extLst>
      <p:ext uri="{19B8F6BF-5375-455C-9EA6-DF929625EA0E}">
        <p15:presenceInfo xmlns:p15="http://schemas.microsoft.com/office/powerpoint/2012/main" userId="S-1-5-21-809687835-1007406805-1648486174-12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59AA-9955-43D5-9052-5D001F455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EE122-1D85-4AC5-8994-B56E85DD1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57709-5D42-4548-9561-50EB4254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063-5495-4A2C-8DF2-0B692B71DD8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D4119-FB4B-431C-A7EA-A615ED03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85761-7E45-4F4C-8863-DF10008D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4966-647B-4831-8DDE-13E0CEAF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1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0107-7E1E-48FB-A5C3-0F66D268A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05CDC-977E-4900-9A2C-ED4E0AE47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F6565-04A4-45F7-B3AF-C00E060E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063-5495-4A2C-8DF2-0B692B71DD8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0279C-6502-4C47-8DCD-F77BFA53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9A2F1-6215-4BDF-95CC-69359A89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4966-647B-4831-8DDE-13E0CEAF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6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7A9AF8-09DC-4032-BA95-2D70133D9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C68FE-1BC6-4DB1-9954-43323D0F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C7948-5864-4A9F-99D9-7A43CF92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063-5495-4A2C-8DF2-0B692B71DD8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789D9-2B86-4DAE-97C2-3DCA2006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215D-96FD-4AD5-9FFB-6A9FDFE6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4966-647B-4831-8DDE-13E0CEAF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7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2887-2E86-46C8-881E-ED799D9B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AE6AE-DB3A-4815-A8A0-8C20EFD8C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27780-189E-49D7-8985-695A4C1D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063-5495-4A2C-8DF2-0B692B71DD8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4C1FE-B8B8-455D-BEF1-C76FAC04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430C0-BF25-4ACF-B763-E8B44537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4966-647B-4831-8DDE-13E0CEAF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8E73C-3F80-4B19-9BFF-933A5D6B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E81F9-53CD-4242-8A1A-06E1E7B66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E4738-DF0D-4581-AE2D-8416A2D1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063-5495-4A2C-8DF2-0B692B71DD8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548BC-0BF7-402A-B910-C0454145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90B7E-6408-477D-85E8-5F5F4483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4966-647B-4831-8DDE-13E0CEAF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4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5D45-0F0B-412F-B125-B80276F8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0692-0203-4A1A-A6E7-EC58BA03D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B6D6D-2CF4-4D16-9B65-31BDE9287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FD4AF-F191-4A7F-9BA4-AFA62404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063-5495-4A2C-8DF2-0B692B71DD8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A2C8A-369A-44F6-97F6-DA5B3E1B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68F23-6924-432D-914F-569A9261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4966-647B-4831-8DDE-13E0CEAF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1EB90-0ECA-4452-8DEF-995DBC7E4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42FFB-26DD-4695-91FD-92357A2B4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6C00D-FD98-4C06-B44B-0598835CB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EC022-7592-42D2-B31A-C14502C7A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AFE10-DE80-4751-A3CA-3D2FDB575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C53EC-CD42-427C-B42F-18033B51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063-5495-4A2C-8DF2-0B692B71DD8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ABC50-581B-475E-B090-76FAFAA1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1249A-21C3-4C97-8F77-BA793BFA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4966-647B-4831-8DDE-13E0CEAF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3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0BEC-79AF-486F-A44C-11F459A5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64BDE-9D3E-481E-89AE-57ABE80A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063-5495-4A2C-8DF2-0B692B71DD8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10A36-C787-4255-866A-2AD52577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D812A-4558-4A85-8A20-35A78D40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4966-647B-4831-8DDE-13E0CEAF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6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1B9F1-4FEE-4E1D-BCDD-B21A671D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063-5495-4A2C-8DF2-0B692B71DD8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02CE03-1415-481D-9CFC-29582F41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FD012-0C69-4C32-93E9-28204E5C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4966-647B-4831-8DDE-13E0CEAF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F26D-17FD-4C19-96EA-F385A138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667A6-4CE8-4A76-AEEE-D93AD3ED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40EC2-9EFD-488E-ABCA-ED4287324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6E38C-B76F-44ED-B6A3-EE288FE4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063-5495-4A2C-8DF2-0B692B71DD8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E2292-3F13-45B9-AB47-B5376D6B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BDB8A-EF63-4B87-9F48-0D615A48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4966-647B-4831-8DDE-13E0CEAF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2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5F94-B9FF-46EA-83DB-BC8026FD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17B8A2-8ED6-4163-8551-F5ACD9D48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88E1D-7AE5-4C47-931D-363FD9724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783E4-1607-47EF-A979-173A0202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1063-5495-4A2C-8DF2-0B692B71DD8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5439B-8399-4984-AE11-F44F6630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C1D34-37D6-4970-8722-2068A129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4966-647B-4831-8DDE-13E0CEAF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E64B05-7143-4A2E-BDA1-14F4898A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DA139-579F-431A-A084-63D97311B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88FDC-0803-45C6-A2EE-018A67565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1063-5495-4A2C-8DF2-0B692B71DD8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0603F-CC4A-48C8-B207-C738311A5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4718F-131E-4D20-BD4C-4E44981EC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14966-647B-4831-8DDE-13E0CEAF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0239838@N04/4271445364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760E5B-61CE-4E53-98F3-383FFF85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84" y="5389208"/>
            <a:ext cx="4712208" cy="944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8E88E-F7EC-42EB-BB1C-F9715722C475}"/>
              </a:ext>
            </a:extLst>
          </p:cNvPr>
          <p:cNvSpPr txBox="1"/>
          <p:nvPr/>
        </p:nvSpPr>
        <p:spPr>
          <a:xfrm>
            <a:off x="1398916" y="1228462"/>
            <a:ext cx="83417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Waiting List Management</a:t>
            </a:r>
          </a:p>
        </p:txBody>
      </p:sp>
    </p:spTree>
    <p:extLst>
      <p:ext uri="{BB962C8B-B14F-4D97-AF65-F5344CB8AC3E}">
        <p14:creationId xmlns:p14="http://schemas.microsoft.com/office/powerpoint/2010/main" val="3724375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10304-6EA7-41BB-AEA8-F480F57F7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PETRO~1.HAC\AppData\Local\Temp\SNAGHTML140f529.PNG">
            <a:extLst>
              <a:ext uri="{FF2B5EF4-FFF2-40B4-BE49-F238E27FC236}">
                <a16:creationId xmlns:a16="http://schemas.microsoft.com/office/drawing/2014/main" id="{F824DE80-919E-4017-B4A3-E1A131FA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13"/>
            <a:ext cx="12192000" cy="635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8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9CA3-02E8-478F-90B2-FC6B5BC6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39242" cy="1325563"/>
          </a:xfrm>
        </p:spPr>
        <p:txBody>
          <a:bodyPr/>
          <a:lstStyle/>
          <a:p>
            <a:r>
              <a:rPr lang="en-US" dirty="0"/>
              <a:t>Go Electronic!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64C86-AA3B-414D-B25F-186E42F9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932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Do not handwrite corrections onto electronic waiting lists</a:t>
            </a:r>
          </a:p>
          <a:p>
            <a:pPr lvl="1"/>
            <a:r>
              <a:rPr lang="en-US" dirty="0"/>
              <a:t>Enter corrections into software and reprint the list</a:t>
            </a:r>
          </a:p>
          <a:p>
            <a:r>
              <a:rPr lang="en-US" dirty="0"/>
              <a:t>Make sure you click all the boxes!</a:t>
            </a:r>
          </a:p>
          <a:p>
            <a:pPr lvl="1"/>
            <a:r>
              <a:rPr lang="en-US" dirty="0"/>
              <a:t>All required WL fields, Notes, Comments, etc.</a:t>
            </a:r>
          </a:p>
          <a:p>
            <a:r>
              <a:rPr lang="en-US" dirty="0"/>
              <a:t>Ensure all applicant notes are updated</a:t>
            </a:r>
          </a:p>
          <a:p>
            <a:r>
              <a:rPr lang="en-US" dirty="0"/>
              <a:t>Explain why an applicant was skipped over</a:t>
            </a:r>
          </a:p>
          <a:p>
            <a:r>
              <a:rPr lang="en-US" dirty="0"/>
              <a:t>Don’t maintain two waiting lists (electronic and</a:t>
            </a:r>
          </a:p>
          <a:p>
            <a:pPr marL="0" indent="0">
              <a:buNone/>
            </a:pPr>
            <a:r>
              <a:rPr lang="en-US" dirty="0"/>
              <a:t>    manual)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B23861-48AD-4888-A611-82F052F00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17457" y="3707779"/>
            <a:ext cx="3919266" cy="17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E556-C31D-4AEA-94C0-43556DAC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E2388-F0A8-4195-A06E-EED1CFD11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Ensure the Waiting List provided includes:</a:t>
            </a:r>
          </a:p>
          <a:p>
            <a:pPr lvl="1"/>
            <a:r>
              <a:rPr lang="en-US" dirty="0"/>
              <a:t>All Move-in Tenant’s within the last 12 months</a:t>
            </a:r>
          </a:p>
          <a:p>
            <a:pPr lvl="1"/>
            <a:r>
              <a:rPr lang="en-US" dirty="0"/>
              <a:t>Removed / Rejected applicants</a:t>
            </a:r>
          </a:p>
          <a:p>
            <a:pPr lvl="1"/>
            <a:r>
              <a:rPr lang="en-US" dirty="0"/>
              <a:t>Active Applicants</a:t>
            </a:r>
          </a:p>
          <a:p>
            <a:pPr lvl="1"/>
            <a:r>
              <a:rPr lang="en-US" dirty="0"/>
              <a:t>Comments and notations are on the waiting list</a:t>
            </a:r>
          </a:p>
          <a:p>
            <a:pPr lvl="1"/>
            <a:r>
              <a:rPr lang="en-US" dirty="0"/>
              <a:t>Ensure the Waiting List is auditable </a:t>
            </a:r>
          </a:p>
          <a:p>
            <a:pPr lvl="1"/>
            <a:r>
              <a:rPr lang="en-US" dirty="0"/>
              <a:t>If your Tenant Selection Plan includes Preferences, make sure your Waiting List and Application both include a section for Preferences</a:t>
            </a:r>
          </a:p>
          <a:p>
            <a:pPr lvl="1"/>
            <a:r>
              <a:rPr lang="en-US" dirty="0"/>
              <a:t>The move-in date on the Waiting List must match the tenant move-in date on the HUD-50059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2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E556-C31D-4AEA-94C0-43556DAC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Tips – Special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E2388-F0A8-4195-A06E-EED1CFD11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Most common reason a Special claim is rejected is the Waiting List</a:t>
            </a:r>
          </a:p>
          <a:p>
            <a:pPr lvl="1"/>
            <a:r>
              <a:rPr lang="en-US" sz="3200" dirty="0"/>
              <a:t>Not properly annotated</a:t>
            </a:r>
          </a:p>
          <a:p>
            <a:pPr lvl="2"/>
            <a:r>
              <a:rPr lang="en-US" sz="2800" dirty="0"/>
              <a:t>Why was an applicant “skipped over”</a:t>
            </a:r>
          </a:p>
          <a:p>
            <a:pPr lvl="2"/>
            <a:r>
              <a:rPr lang="en-US" sz="2800" dirty="0"/>
              <a:t>Previous contacts with applicant (date applicant was contacted, response of applicants and feasible actions to fill the </a:t>
            </a:r>
            <a:r>
              <a:rPr lang="en-US" sz="2800" dirty="0" err="1"/>
              <a:t>vacany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Reason for Rejection/Cancelation is not included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6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760E5B-61CE-4E53-98F3-383FFF85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84" y="5389208"/>
            <a:ext cx="4712208" cy="944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8E88E-F7EC-42EB-BB1C-F9715722C475}"/>
              </a:ext>
            </a:extLst>
          </p:cNvPr>
          <p:cNvSpPr txBox="1"/>
          <p:nvPr/>
        </p:nvSpPr>
        <p:spPr>
          <a:xfrm>
            <a:off x="1398916" y="1228462"/>
            <a:ext cx="83417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Management &amp; Occupancy Reviews</a:t>
            </a:r>
          </a:p>
          <a:p>
            <a:pPr algn="ctr"/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668242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EFD6-968D-4B65-B20D-3A89D009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CF923-68DD-4AF1-ADE8-CB5665DB3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HUD is looking to increase the frequency of MORs</a:t>
            </a:r>
          </a:p>
          <a:p>
            <a:r>
              <a:rPr lang="en-US" dirty="0"/>
              <a:t>2016 and 2017 MORs – expect to see us this year!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0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B444-2191-4FDD-85F4-F76C0AE4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your MOR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C16D5-B669-49B3-8D82-50BC0612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last MOR</a:t>
            </a:r>
          </a:p>
          <a:p>
            <a:pPr lvl="1"/>
            <a:r>
              <a:rPr lang="en-US" dirty="0"/>
              <a:t>Ensure all Findings / Corrective Actions have been addressed for all files</a:t>
            </a:r>
          </a:p>
          <a:p>
            <a:pPr lvl="1"/>
            <a:endParaRPr lang="en-US" dirty="0"/>
          </a:p>
          <a:p>
            <a:r>
              <a:rPr lang="en-US" dirty="0"/>
              <a:t>Review HUD Documents </a:t>
            </a:r>
          </a:p>
          <a:p>
            <a:pPr lvl="1"/>
            <a:r>
              <a:rPr lang="en-US" dirty="0"/>
              <a:t>EIV reports – are all reports within the last 12 months in the Master File?</a:t>
            </a:r>
          </a:p>
          <a:p>
            <a:pPr lvl="1"/>
            <a:r>
              <a:rPr lang="en-US" dirty="0"/>
              <a:t>EIV Rules of Behavior / Security Awareness Training for all staff using EIV</a:t>
            </a:r>
          </a:p>
          <a:p>
            <a:pPr lvl="1"/>
            <a:r>
              <a:rPr lang="en-US" dirty="0"/>
              <a:t>Have copies of all HUD approval of fees, lease addendums, mass recerts available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48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1722-34A2-4B01-A241-D681B8DD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your MOR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44C01-E95C-4290-8228-6A58A14BA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mini-Audit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48929-2992-4982-B768-7A1B7977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793" y="2255006"/>
            <a:ext cx="5562907" cy="4181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611ED3-67D5-4AF0-BBF7-84CBBA60D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0" y="2345150"/>
            <a:ext cx="6308372" cy="41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9FAA25-90C7-4C11-A994-1FBDF6CB0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279" y="1224951"/>
            <a:ext cx="10992521" cy="422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0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C1FFB-EA24-4E49-BC38-3A209F1E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Findings – Debit Card for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8D906-3435-43F8-BC71-5BEF649F6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as a Savings Account (only looking at Cash value – not Food)</a:t>
            </a:r>
          </a:p>
          <a:p>
            <a:r>
              <a:rPr lang="en-US" dirty="0"/>
              <a:t>Obtain a receipt from ATM with amount on card</a:t>
            </a:r>
          </a:p>
          <a:p>
            <a:r>
              <a:rPr lang="en-US" dirty="0"/>
              <a:t>Remember – if a resident is receiving a government benefit (SSA, SSI, etc.) and does not have a bank account</a:t>
            </a:r>
          </a:p>
          <a:p>
            <a:pPr lvl="1"/>
            <a:r>
              <a:rPr lang="en-US" dirty="0"/>
              <a:t>How are they receiving their benefit?</a:t>
            </a:r>
          </a:p>
          <a:p>
            <a:pPr lvl="1"/>
            <a:r>
              <a:rPr lang="en-US" dirty="0"/>
              <a:t>If getting a paper check – have the resident self certify that they receive a check and then cash it</a:t>
            </a:r>
          </a:p>
        </p:txBody>
      </p:sp>
    </p:spTree>
    <p:extLst>
      <p:ext uri="{BB962C8B-B14F-4D97-AF65-F5344CB8AC3E}">
        <p14:creationId xmlns:p14="http://schemas.microsoft.com/office/powerpoint/2010/main" val="356387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7334D8-EBF6-48F3-8609-C48E1AC66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56" y="95250"/>
            <a:ext cx="869477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4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C1FFB-EA24-4E49-BC38-3A209F1E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Findings – Sex Offender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8D906-3435-43F8-BC71-5BEF649F6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no screening in file</a:t>
            </a:r>
          </a:p>
          <a:p>
            <a:pPr lvl="1"/>
            <a:r>
              <a:rPr lang="en-US" dirty="0"/>
              <a:t>File clarification is not sufficient</a:t>
            </a:r>
          </a:p>
          <a:p>
            <a:r>
              <a:rPr lang="en-US" b="1" u="sng" dirty="0"/>
              <a:t>MUST</a:t>
            </a:r>
            <a:r>
              <a:rPr lang="en-US" dirty="0"/>
              <a:t> run a screening</a:t>
            </a:r>
          </a:p>
        </p:txBody>
      </p:sp>
    </p:spTree>
    <p:extLst>
      <p:ext uri="{BB962C8B-B14F-4D97-AF65-F5344CB8AC3E}">
        <p14:creationId xmlns:p14="http://schemas.microsoft.com/office/powerpoint/2010/main" val="3486730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EDF1-B5E6-44C7-929D-21C04C74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Findings – EIV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C8C54-0777-47F5-A535-24B864876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does not state:</a:t>
            </a:r>
          </a:p>
          <a:p>
            <a:pPr lvl="1"/>
            <a:r>
              <a:rPr lang="en-US" dirty="0"/>
              <a:t>Report Use</a:t>
            </a:r>
          </a:p>
          <a:p>
            <a:pPr lvl="1"/>
            <a:r>
              <a:rPr lang="en-US" dirty="0"/>
              <a:t>File Documentation</a:t>
            </a:r>
          </a:p>
          <a:p>
            <a:pPr lvl="1"/>
            <a:r>
              <a:rPr lang="en-US" dirty="0"/>
              <a:t>Retention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Notice H 2013-06</a:t>
            </a:r>
          </a:p>
          <a:p>
            <a:pPr lvl="1"/>
            <a:r>
              <a:rPr lang="en-US" dirty="0"/>
              <a:t>Attachment 6 can be incorporated into policy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F40FA-6754-4457-A729-EC78A78CD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096" y="1331164"/>
            <a:ext cx="6457218" cy="372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1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DBC4-2FC4-410B-A8B4-B2EAAF25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Findings – Requests in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B996E-E48E-4C82-AFC3-4AD4FC4E0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Requiring any request / notice to be given in writing</a:t>
            </a:r>
          </a:p>
          <a:p>
            <a:pPr lvl="1"/>
            <a:r>
              <a:rPr lang="en-US" dirty="0"/>
              <a:t>Include statement that a reasonable accommodation can be made for those unable to submit in writing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B02CD-2A4F-4171-B0EF-7B62CBE7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784" y="2898655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35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4E24-E4D5-4D68-A6F8-09EB2267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Climate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31CB4-61C6-4897-8206-F51B2BE68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Natural Gas customers now receive a credit</a:t>
            </a:r>
          </a:p>
          <a:p>
            <a:r>
              <a:rPr lang="en-US" dirty="0"/>
              <a:t>Credit was given in October 2018 for:</a:t>
            </a:r>
          </a:p>
          <a:p>
            <a:pPr lvl="1"/>
            <a:r>
              <a:rPr lang="en-US" dirty="0"/>
              <a:t>	PG&amp;E</a:t>
            </a:r>
          </a:p>
          <a:p>
            <a:pPr lvl="1"/>
            <a:r>
              <a:rPr lang="en-US" dirty="0"/>
              <a:t>	Southwest Gas</a:t>
            </a:r>
          </a:p>
          <a:p>
            <a:r>
              <a:rPr lang="en-US" dirty="0"/>
              <a:t>Retroactive credit for October 2018 given in April 2019 for:</a:t>
            </a:r>
          </a:p>
          <a:p>
            <a:pPr lvl="1"/>
            <a:r>
              <a:rPr lang="en-US" dirty="0"/>
              <a:t>	SDG&amp;E</a:t>
            </a:r>
          </a:p>
          <a:p>
            <a:pPr lvl="1"/>
            <a:r>
              <a:rPr lang="en-US" dirty="0"/>
              <a:t>	So Cal Gas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C0F59-0F35-45F8-B781-EE15C0AE0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924" y="4183476"/>
            <a:ext cx="5076190" cy="1838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5076A4-6117-4C88-82CB-CC03EC2E4B4F}"/>
              </a:ext>
            </a:extLst>
          </p:cNvPr>
          <p:cNvSpPr txBox="1"/>
          <p:nvPr/>
        </p:nvSpPr>
        <p:spPr>
          <a:xfrm>
            <a:off x="6160698" y="4183476"/>
            <a:ext cx="314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Climate Credit Amounts</a:t>
            </a:r>
          </a:p>
        </p:txBody>
      </p:sp>
    </p:spTree>
    <p:extLst>
      <p:ext uri="{BB962C8B-B14F-4D97-AF65-F5344CB8AC3E}">
        <p14:creationId xmlns:p14="http://schemas.microsoft.com/office/powerpoint/2010/main" val="66254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4E24-E4D5-4D68-A6F8-09EB2267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California Climate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31CB4-61C6-4897-8206-F51B2BE68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Example 1</a:t>
            </a:r>
          </a:p>
          <a:p>
            <a:pPr lvl="1"/>
            <a:r>
              <a:rPr lang="en-US" sz="2800" dirty="0"/>
              <a:t>Resident has So Cal Gas and SCE</a:t>
            </a:r>
          </a:p>
          <a:p>
            <a:pPr lvl="1"/>
            <a:r>
              <a:rPr lang="en-US" sz="2800" dirty="0"/>
              <a:t>Moved into property on </a:t>
            </a:r>
            <a:r>
              <a:rPr lang="en-US" sz="2800" b="1" dirty="0"/>
              <a:t>September 30, 2018 or earlier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2018 So Cal Gas - $26.22</a:t>
            </a:r>
          </a:p>
          <a:p>
            <a:pPr marL="0" indent="0">
              <a:buNone/>
            </a:pPr>
            <a:r>
              <a:rPr lang="en-US" dirty="0"/>
              <a:t>2019 So Cal Gas - $24.01</a:t>
            </a:r>
          </a:p>
          <a:p>
            <a:pPr marL="0" indent="0">
              <a:buNone/>
            </a:pPr>
            <a:r>
              <a:rPr lang="en-US" dirty="0"/>
              <a:t>2019 SCE - $33.00 x 2 = $66.00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Credit for 50059 = $116.23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76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4E24-E4D5-4D68-A6F8-09EB2267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California Climate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31CB4-61C6-4897-8206-F51B2BE68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Example 2</a:t>
            </a:r>
          </a:p>
          <a:p>
            <a:pPr lvl="1"/>
            <a:r>
              <a:rPr lang="en-US" sz="2800" dirty="0"/>
              <a:t>Resident has So Cal Gas and SCE</a:t>
            </a:r>
          </a:p>
          <a:p>
            <a:pPr lvl="1"/>
            <a:r>
              <a:rPr lang="en-US" sz="2800" dirty="0"/>
              <a:t>Moved into property on </a:t>
            </a:r>
            <a:r>
              <a:rPr lang="en-US" sz="2800" b="1" dirty="0"/>
              <a:t>October 1, 2018 or later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2019 So Cal Gas - $24.01</a:t>
            </a:r>
          </a:p>
          <a:p>
            <a:pPr marL="0" indent="0">
              <a:buNone/>
            </a:pPr>
            <a:r>
              <a:rPr lang="en-US" dirty="0"/>
              <a:t>2019 SCE - $33.00 x 2 = $66.00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Credit for 50059 = $90.01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31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B2DB0E-EE2F-41D5-AB0A-10AA25FBB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11" y="2534995"/>
            <a:ext cx="8916972" cy="17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1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236A5D-BFF4-4F85-BA8B-14B62A4AD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989046"/>
            <a:ext cx="8727136" cy="550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4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52FA26-538F-4502-A8D6-33DDA48BB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834" y="466212"/>
            <a:ext cx="11174124" cy="58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52FA26-538F-4502-A8D6-33DDA48BB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25" y="189780"/>
            <a:ext cx="11882549" cy="622827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42C5FC-D7F2-46B0-982C-F827A2777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204" y="2338474"/>
            <a:ext cx="1526875" cy="43738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64796A4-CC91-428C-88EE-AF1E4446BB45}"/>
              </a:ext>
            </a:extLst>
          </p:cNvPr>
          <p:cNvSpPr/>
          <p:nvPr/>
        </p:nvSpPr>
        <p:spPr>
          <a:xfrm>
            <a:off x="543465" y="4968815"/>
            <a:ext cx="2458528" cy="215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2045FD-E57F-4FF3-B644-7DB49D5F2C3A}"/>
              </a:ext>
            </a:extLst>
          </p:cNvPr>
          <p:cNvSpPr/>
          <p:nvPr/>
        </p:nvSpPr>
        <p:spPr>
          <a:xfrm>
            <a:off x="4162245" y="5607169"/>
            <a:ext cx="310551" cy="241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6E8310-374E-46D1-9DC7-F41C686DC316}"/>
              </a:ext>
            </a:extLst>
          </p:cNvPr>
          <p:cNvSpPr/>
          <p:nvPr/>
        </p:nvSpPr>
        <p:spPr>
          <a:xfrm>
            <a:off x="0" y="2775858"/>
            <a:ext cx="8324490" cy="1461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896ECE2-BAA3-46D0-B19B-4BBD1356F4C1}"/>
              </a:ext>
            </a:extLst>
          </p:cNvPr>
          <p:cNvSpPr/>
          <p:nvPr/>
        </p:nvSpPr>
        <p:spPr>
          <a:xfrm>
            <a:off x="3579963" y="3715931"/>
            <a:ext cx="2613804" cy="761178"/>
          </a:xfrm>
          <a:prstGeom prst="wedgeRectCallout">
            <a:avLst>
              <a:gd name="adj1" fmla="val -76282"/>
              <a:gd name="adj2" fmla="val 1230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Actual Move-In date per 50059 = 3/13/18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86FC99D-987F-43C9-9CB5-282C14D7F940}"/>
              </a:ext>
            </a:extLst>
          </p:cNvPr>
          <p:cNvSpPr/>
          <p:nvPr/>
        </p:nvSpPr>
        <p:spPr>
          <a:xfrm>
            <a:off x="7838811" y="1956348"/>
            <a:ext cx="3453166" cy="735094"/>
          </a:xfrm>
          <a:prstGeom prst="wedgeRectCallout">
            <a:avLst>
              <a:gd name="adj1" fmla="val -66521"/>
              <a:gd name="adj2" fmla="val 53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Resident was moved-in, but is showing as removed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Move-in Date/Time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7F81F42-4918-4AC3-B96C-50433947A09C}"/>
              </a:ext>
            </a:extLst>
          </p:cNvPr>
          <p:cNvSpPr/>
          <p:nvPr/>
        </p:nvSpPr>
        <p:spPr>
          <a:xfrm>
            <a:off x="4580625" y="5641675"/>
            <a:ext cx="2691441" cy="508959"/>
          </a:xfrm>
          <a:prstGeom prst="wedgeRectCallout">
            <a:avLst>
              <a:gd name="adj1" fmla="val -53836"/>
              <a:gd name="adj2" fmla="val -284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Income marked as “Undetermined”</a:t>
            </a:r>
          </a:p>
        </p:txBody>
      </p:sp>
    </p:spTree>
    <p:extLst>
      <p:ext uri="{BB962C8B-B14F-4D97-AF65-F5344CB8AC3E}">
        <p14:creationId xmlns:p14="http://schemas.microsoft.com/office/powerpoint/2010/main" val="46977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D58906-5591-4BB8-B1D3-17CC38D36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507" y="1699404"/>
            <a:ext cx="11719312" cy="35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6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D58906-5591-4BB8-B1D3-17CC38D36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65" y="1759789"/>
            <a:ext cx="11430662" cy="341606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7242869-8FCC-433B-A21A-77B05829C200}"/>
              </a:ext>
            </a:extLst>
          </p:cNvPr>
          <p:cNvSpPr/>
          <p:nvPr/>
        </p:nvSpPr>
        <p:spPr>
          <a:xfrm>
            <a:off x="871269" y="2078966"/>
            <a:ext cx="672860" cy="320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048BE8-5216-4F84-AF5F-3A0365FD830C}"/>
              </a:ext>
            </a:extLst>
          </p:cNvPr>
          <p:cNvSpPr/>
          <p:nvPr/>
        </p:nvSpPr>
        <p:spPr>
          <a:xfrm>
            <a:off x="5259238" y="2014268"/>
            <a:ext cx="1673524" cy="33297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2EC00E-12F4-4A54-947C-D7D311F65C14}"/>
              </a:ext>
            </a:extLst>
          </p:cNvPr>
          <p:cNvSpPr/>
          <p:nvPr/>
        </p:nvSpPr>
        <p:spPr>
          <a:xfrm>
            <a:off x="8315863" y="2863970"/>
            <a:ext cx="2424023" cy="396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93DF6C-EA93-4327-B8EF-7D3F7CAECB8C}"/>
              </a:ext>
            </a:extLst>
          </p:cNvPr>
          <p:cNvSpPr/>
          <p:nvPr/>
        </p:nvSpPr>
        <p:spPr>
          <a:xfrm>
            <a:off x="2881223" y="4425351"/>
            <a:ext cx="1500996" cy="448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D6A8BAF-A6AA-4C02-A4B1-D7653A1853E2}"/>
              </a:ext>
            </a:extLst>
          </p:cNvPr>
          <p:cNvSpPr/>
          <p:nvPr/>
        </p:nvSpPr>
        <p:spPr>
          <a:xfrm>
            <a:off x="1431985" y="1388853"/>
            <a:ext cx="1673524" cy="651294"/>
          </a:xfrm>
          <a:prstGeom prst="wedgeRectCallout">
            <a:avLst>
              <a:gd name="adj1" fmla="val -50494"/>
              <a:gd name="adj2" fmla="val 1018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Missing time of Application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D9608B0-77FB-4EA2-87AC-5A169A2668B3}"/>
              </a:ext>
            </a:extLst>
          </p:cNvPr>
          <p:cNvSpPr/>
          <p:nvPr/>
        </p:nvSpPr>
        <p:spPr>
          <a:xfrm>
            <a:off x="6116129" y="681487"/>
            <a:ext cx="2199734" cy="1326311"/>
          </a:xfrm>
          <a:prstGeom prst="wedgeRectCallout">
            <a:avLst>
              <a:gd name="adj1" fmla="val -52536"/>
              <a:gd name="adj2" fmla="val 651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Missing Income Level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Missing need for accessible unit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5AF7979-FB9B-42DF-9075-DEAF29F8B9E9}"/>
              </a:ext>
            </a:extLst>
          </p:cNvPr>
          <p:cNvSpPr/>
          <p:nvPr/>
        </p:nvSpPr>
        <p:spPr>
          <a:xfrm>
            <a:off x="9194929" y="1041143"/>
            <a:ext cx="2199735" cy="992037"/>
          </a:xfrm>
          <a:prstGeom prst="wedgeRectCallout">
            <a:avLst>
              <a:gd name="adj1" fmla="val -69891"/>
              <a:gd name="adj2" fmla="val 1543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Marked as Removed, but Applicant Moved-In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DEAD59E-BC9B-403B-A820-00FB5C24375C}"/>
              </a:ext>
            </a:extLst>
          </p:cNvPr>
          <p:cNvSpPr/>
          <p:nvPr/>
        </p:nvSpPr>
        <p:spPr>
          <a:xfrm>
            <a:off x="4244195" y="5451894"/>
            <a:ext cx="2380891" cy="586595"/>
          </a:xfrm>
          <a:prstGeom prst="wedgeRectCallout">
            <a:avLst>
              <a:gd name="adj1" fmla="val -56340"/>
              <a:gd name="adj2" fmla="val -1816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0227353-0699-4717-8DE3-8C899D8D9193}"/>
              </a:ext>
            </a:extLst>
          </p:cNvPr>
          <p:cNvSpPr/>
          <p:nvPr/>
        </p:nvSpPr>
        <p:spPr>
          <a:xfrm>
            <a:off x="4244195" y="5451895"/>
            <a:ext cx="2380891" cy="586595"/>
          </a:xfrm>
          <a:prstGeom prst="wedgeRectCallout">
            <a:avLst>
              <a:gd name="adj1" fmla="val 62138"/>
              <a:gd name="adj2" fmla="val -5345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69AFD3A-E268-4BD3-8466-942E22DF96C1}"/>
              </a:ext>
            </a:extLst>
          </p:cNvPr>
          <p:cNvSpPr/>
          <p:nvPr/>
        </p:nvSpPr>
        <p:spPr>
          <a:xfrm>
            <a:off x="4244195" y="5451894"/>
            <a:ext cx="2688567" cy="1028037"/>
          </a:xfrm>
          <a:prstGeom prst="wedgeRectCallout">
            <a:avLst>
              <a:gd name="adj1" fmla="val 68861"/>
              <a:gd name="adj2" fmla="val -1745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Missing correct contact information. If phone number was incorrect, was a letter sent?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9C4BA8-3E52-4A4B-BF60-5CEA48B7B441}"/>
              </a:ext>
            </a:extLst>
          </p:cNvPr>
          <p:cNvSpPr/>
          <p:nvPr/>
        </p:nvSpPr>
        <p:spPr>
          <a:xfrm>
            <a:off x="6932762" y="2518913"/>
            <a:ext cx="1245080" cy="284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F22047-E8D8-4210-851A-27606990C6AF}"/>
              </a:ext>
            </a:extLst>
          </p:cNvPr>
          <p:cNvSpPr/>
          <p:nvPr/>
        </p:nvSpPr>
        <p:spPr>
          <a:xfrm>
            <a:off x="7154173" y="3959526"/>
            <a:ext cx="690113" cy="1897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0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3C634A-0DEB-4E35-80E3-E1D3D5B8A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59" y="1335986"/>
            <a:ext cx="11755865" cy="48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2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3C634A-0DEB-4E35-80E3-E1D3D5B8A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18733"/>
            <a:ext cx="11755865" cy="482189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3C383B2-CB84-46E6-A0E6-B917C7D6BBD1}"/>
              </a:ext>
            </a:extLst>
          </p:cNvPr>
          <p:cNvSpPr/>
          <p:nvPr/>
        </p:nvSpPr>
        <p:spPr>
          <a:xfrm>
            <a:off x="6694098" y="2769079"/>
            <a:ext cx="707366" cy="12939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59DAEF-3D60-4BDC-B374-31C56423AC80}"/>
              </a:ext>
            </a:extLst>
          </p:cNvPr>
          <p:cNvSpPr/>
          <p:nvPr/>
        </p:nvSpPr>
        <p:spPr>
          <a:xfrm>
            <a:off x="9704717" y="2769079"/>
            <a:ext cx="810883" cy="6599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A5F010B-74E3-4963-AAFD-39EE91AF833F}"/>
              </a:ext>
            </a:extLst>
          </p:cNvPr>
          <p:cNvSpPr/>
          <p:nvPr/>
        </p:nvSpPr>
        <p:spPr>
          <a:xfrm>
            <a:off x="5497902" y="3099039"/>
            <a:ext cx="1118557" cy="463670"/>
          </a:xfrm>
          <a:prstGeom prst="wedgeRectCallout">
            <a:avLst>
              <a:gd name="adj1" fmla="val 58562"/>
              <a:gd name="adj2" fmla="val -290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Missing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BD3EB94-B5C8-4874-90D8-651E45539CB5}"/>
              </a:ext>
            </a:extLst>
          </p:cNvPr>
          <p:cNvSpPr/>
          <p:nvPr/>
        </p:nvSpPr>
        <p:spPr>
          <a:xfrm>
            <a:off x="9290649" y="1582946"/>
            <a:ext cx="1483743" cy="659921"/>
          </a:xfrm>
          <a:prstGeom prst="wedgeRectCallout">
            <a:avLst>
              <a:gd name="adj1" fmla="val -9984"/>
              <a:gd name="adj2" fmla="val 851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Should not be “removed”</a:t>
            </a:r>
          </a:p>
        </p:txBody>
      </p:sp>
    </p:spTree>
    <p:extLst>
      <p:ext uri="{BB962C8B-B14F-4D97-AF65-F5344CB8AC3E}">
        <p14:creationId xmlns:p14="http://schemas.microsoft.com/office/powerpoint/2010/main" val="350046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644</Words>
  <Application>Microsoft Office PowerPoint</Application>
  <PresentationFormat>Widescreen</PresentationFormat>
  <Paragraphs>103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Electronic!</vt:lpstr>
      <vt:lpstr>Helpful Tips</vt:lpstr>
      <vt:lpstr>Helpful Tips – Special Claims</vt:lpstr>
      <vt:lpstr>PowerPoint Presentation</vt:lpstr>
      <vt:lpstr>MOR updates</vt:lpstr>
      <vt:lpstr>Preparing for your MOR</vt:lpstr>
      <vt:lpstr>Preparing for your MOR</vt:lpstr>
      <vt:lpstr>PowerPoint Presentation</vt:lpstr>
      <vt:lpstr>Common Findings – Debit Card for Benefits</vt:lpstr>
      <vt:lpstr>Common Findings – Sex Offender Screening</vt:lpstr>
      <vt:lpstr>Common Findings – EIV Policy</vt:lpstr>
      <vt:lpstr>Common Findings – Requests in Writing</vt:lpstr>
      <vt:lpstr>California Climate Credit</vt:lpstr>
      <vt:lpstr>California Climate Credit</vt:lpstr>
      <vt:lpstr>California Climate Credit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Fox</dc:creator>
  <cp:lastModifiedBy>Robin Fox</cp:lastModifiedBy>
  <cp:revision>57</cp:revision>
  <dcterms:created xsi:type="dcterms:W3CDTF">2019-05-08T15:43:02Z</dcterms:created>
  <dcterms:modified xsi:type="dcterms:W3CDTF">2019-05-22T22:51:14Z</dcterms:modified>
</cp:coreProperties>
</file>